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337" r:id="rId3"/>
    <p:sldId id="345" r:id="rId4"/>
    <p:sldId id="339" r:id="rId5"/>
    <p:sldId id="338" r:id="rId6"/>
    <p:sldId id="336" r:id="rId7"/>
  </p:sldIdLst>
  <p:sldSz cx="9144000" cy="6858000" type="screen4x3"/>
  <p:notesSz cx="6669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pos="1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99"/>
    <a:srgbClr val="328E57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3A934C-AFA1-45E0-8AC4-8674C26003AD}" v="1" dt="2023-01-14T13:42:20.5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164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Schuppert" userId="cf2e5fa7-3dc2-4999-a54e-48bf69e6beec" providerId="ADAL" clId="{663A934C-AFA1-45E0-8AC4-8674C26003AD}"/>
    <pc:docChg chg="delSld">
      <pc:chgData name="Johan Schuppert" userId="cf2e5fa7-3dc2-4999-a54e-48bf69e6beec" providerId="ADAL" clId="{663A934C-AFA1-45E0-8AC4-8674C26003AD}" dt="2023-01-14T14:01:01.537" v="2" actId="2696"/>
      <pc:docMkLst>
        <pc:docMk/>
      </pc:docMkLst>
      <pc:sldChg chg="del">
        <pc:chgData name="Johan Schuppert" userId="cf2e5fa7-3dc2-4999-a54e-48bf69e6beec" providerId="ADAL" clId="{663A934C-AFA1-45E0-8AC4-8674C26003AD}" dt="2023-01-14T13:42:39.175" v="0" actId="2696"/>
        <pc:sldMkLst>
          <pc:docMk/>
          <pc:sldMk cId="0" sldId="270"/>
        </pc:sldMkLst>
      </pc:sldChg>
      <pc:sldChg chg="del">
        <pc:chgData name="Johan Schuppert" userId="cf2e5fa7-3dc2-4999-a54e-48bf69e6beec" providerId="ADAL" clId="{663A934C-AFA1-45E0-8AC4-8674C26003AD}" dt="2023-01-14T14:00:52.713" v="1" actId="2696"/>
        <pc:sldMkLst>
          <pc:docMk/>
          <pc:sldMk cId="1393776728" sldId="340"/>
        </pc:sldMkLst>
      </pc:sldChg>
      <pc:sldChg chg="del">
        <pc:chgData name="Johan Schuppert" userId="cf2e5fa7-3dc2-4999-a54e-48bf69e6beec" providerId="ADAL" clId="{663A934C-AFA1-45E0-8AC4-8674C26003AD}" dt="2023-01-14T14:00:52.713" v="1" actId="2696"/>
        <pc:sldMkLst>
          <pc:docMk/>
          <pc:sldMk cId="4093955214" sldId="341"/>
        </pc:sldMkLst>
      </pc:sldChg>
      <pc:sldChg chg="del">
        <pc:chgData name="Johan Schuppert" userId="cf2e5fa7-3dc2-4999-a54e-48bf69e6beec" providerId="ADAL" clId="{663A934C-AFA1-45E0-8AC4-8674C26003AD}" dt="2023-01-14T14:01:01.537" v="2" actId="2696"/>
        <pc:sldMkLst>
          <pc:docMk/>
          <pc:sldMk cId="4032595516" sldId="342"/>
        </pc:sldMkLst>
      </pc:sldChg>
      <pc:sldChg chg="del">
        <pc:chgData name="Johan Schuppert" userId="cf2e5fa7-3dc2-4999-a54e-48bf69e6beec" providerId="ADAL" clId="{663A934C-AFA1-45E0-8AC4-8674C26003AD}" dt="2023-01-14T14:01:01.537" v="2" actId="2696"/>
        <pc:sldMkLst>
          <pc:docMk/>
          <pc:sldMk cId="297658223" sldId="343"/>
        </pc:sldMkLst>
      </pc:sldChg>
      <pc:sldChg chg="del">
        <pc:chgData name="Johan Schuppert" userId="cf2e5fa7-3dc2-4999-a54e-48bf69e6beec" providerId="ADAL" clId="{663A934C-AFA1-45E0-8AC4-8674C26003AD}" dt="2023-01-14T14:01:01.537" v="2" actId="2696"/>
        <pc:sldMkLst>
          <pc:docMk/>
          <pc:sldMk cId="168969106" sldId="34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2090A-2CAC-44DB-BDF9-18C183EE3969}" type="datetimeFigureOut">
              <a:rPr lang="nl-NL" smtClean="0"/>
              <a:t>14-1-2023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EEDCF-E78D-457D-88E4-2E14538567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10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F5A76-11BF-4FCE-B700-2B0675237A3B}" type="datetimeFigureOut">
              <a:rPr lang="nl-NL" smtClean="0"/>
              <a:pPr/>
              <a:t>14-1-2023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D1D21-D301-4A59-8E60-492FF4FA46A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6179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5E74A4D-C989-48C9-BCF4-2C58DCC47950}" type="slidenum">
              <a:rPr lang="nl-NL" altLang="nl-NL" smtClean="0"/>
              <a:pPr/>
              <a:t>4</a:t>
            </a:fld>
            <a:endParaRPr lang="nl-NL" altLang="nl-NL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73100"/>
            <a:ext cx="4564062" cy="342265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40225"/>
            <a:ext cx="5010150" cy="4097338"/>
          </a:xfrm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65896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F36C-8AB9-4A33-8FF0-36175B373366}" type="datetimeFigureOut">
              <a:rPr lang="nl-NL" smtClean="0"/>
              <a:pPr/>
              <a:t>14-1-2023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F36C-8AB9-4A33-8FF0-36175B373366}" type="datetimeFigureOut">
              <a:rPr lang="nl-NL" smtClean="0"/>
              <a:pPr/>
              <a:t>14-1-2023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F36C-8AB9-4A33-8FF0-36175B373366}" type="datetimeFigureOut">
              <a:rPr lang="nl-NL" smtClean="0"/>
              <a:pPr/>
              <a:t>14-1-2023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F36C-8AB9-4A33-8FF0-36175B373366}" type="datetimeFigureOut">
              <a:rPr lang="nl-NL" smtClean="0"/>
              <a:pPr/>
              <a:t>14-1-2023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F36C-8AB9-4A33-8FF0-36175B373366}" type="datetimeFigureOut">
              <a:rPr lang="nl-NL" smtClean="0"/>
              <a:pPr/>
              <a:t>14-1-2023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F36C-8AB9-4A33-8FF0-36175B373366}" type="datetimeFigureOut">
              <a:rPr lang="nl-NL" smtClean="0"/>
              <a:pPr/>
              <a:t>14-1-2023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F36C-8AB9-4A33-8FF0-36175B373366}" type="datetimeFigureOut">
              <a:rPr lang="nl-NL" smtClean="0"/>
              <a:pPr/>
              <a:t>14-1-2023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F36C-8AB9-4A33-8FF0-36175B373366}" type="datetimeFigureOut">
              <a:rPr lang="nl-NL" smtClean="0"/>
              <a:pPr/>
              <a:t>14-1-2023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F36C-8AB9-4A33-8FF0-36175B373366}" type="datetimeFigureOut">
              <a:rPr lang="nl-NL" smtClean="0"/>
              <a:pPr/>
              <a:t>14-1-2023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F36C-8AB9-4A33-8FF0-36175B373366}" type="datetimeFigureOut">
              <a:rPr lang="nl-NL" smtClean="0"/>
              <a:pPr/>
              <a:t>14-1-2023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F36C-8AB9-4A33-8FF0-36175B373366}" type="datetimeFigureOut">
              <a:rPr lang="nl-NL" smtClean="0"/>
              <a:pPr/>
              <a:t>14-1-2023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BF36C-8AB9-4A33-8FF0-36175B373366}" type="datetimeFigureOut">
              <a:rPr lang="nl-NL" smtClean="0"/>
              <a:pPr/>
              <a:t>14-1-2023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D1220-6311-4EBA-AFC8-21ABA0C816C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andra.nl/images/Ontruimingsplattegrond-NEN1414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274043"/>
            <a:ext cx="8229600" cy="1143000"/>
          </a:xfrm>
        </p:spPr>
        <p:txBody>
          <a:bodyPr anchor="t">
            <a:normAutofit/>
          </a:bodyPr>
          <a:lstStyle/>
          <a:p>
            <a:pPr algn="l"/>
            <a:r>
              <a:rPr lang="nl-NL" sz="1800" b="1" dirty="0">
                <a:solidFill>
                  <a:schemeClr val="bg1">
                    <a:lumMod val="65000"/>
                  </a:schemeClr>
                </a:solidFill>
              </a:rPr>
              <a:t>11. Ongevallen</a:t>
            </a:r>
            <a:br>
              <a:rPr lang="nl-NL" sz="18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nl-NL" sz="2800" b="1" dirty="0"/>
              <a:t>11.1 Wat te doen bij incidenten?</a:t>
            </a:r>
            <a:r>
              <a:rPr lang="nl-NL" sz="3200" b="1" dirty="0"/>
              <a:t>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0" hangingPunct="0">
              <a:spcBef>
                <a:spcPts val="0"/>
              </a:spcBef>
              <a:buNone/>
            </a:pPr>
            <a:r>
              <a:rPr lang="nl-NL" sz="2200" dirty="0"/>
              <a:t>Een </a:t>
            </a:r>
            <a:r>
              <a:rPr lang="nl-NL" sz="2200" b="1" dirty="0">
                <a:solidFill>
                  <a:srgbClr val="FF0000"/>
                </a:solidFill>
              </a:rPr>
              <a:t>ongeval</a:t>
            </a:r>
            <a:r>
              <a:rPr lang="nl-NL" sz="2200" dirty="0"/>
              <a:t> is ongewenst met schade en/of letsel</a:t>
            </a:r>
          </a:p>
          <a:p>
            <a:pPr eaLnBrk="0" hangingPunct="0">
              <a:spcBef>
                <a:spcPts val="0"/>
              </a:spcBef>
              <a:buNone/>
            </a:pPr>
            <a:r>
              <a:rPr lang="nl-NL" sz="2200" dirty="0"/>
              <a:t>tot gevolg</a:t>
            </a:r>
          </a:p>
          <a:p>
            <a:pPr eaLnBrk="0" hangingPunct="0">
              <a:spcBef>
                <a:spcPts val="0"/>
              </a:spcBef>
              <a:buNone/>
            </a:pPr>
            <a:endParaRPr lang="nl-NL" sz="2200" dirty="0"/>
          </a:p>
          <a:p>
            <a:pPr eaLnBrk="0" hangingPunct="0">
              <a:spcBef>
                <a:spcPts val="0"/>
              </a:spcBef>
              <a:buNone/>
            </a:pPr>
            <a:r>
              <a:rPr lang="nl-NL" sz="2200" dirty="0"/>
              <a:t>Een </a:t>
            </a:r>
            <a:r>
              <a:rPr lang="nl-NL" sz="2200" b="1" dirty="0" err="1">
                <a:solidFill>
                  <a:srgbClr val="FF0000"/>
                </a:solidFill>
              </a:rPr>
              <a:t>bijna-ongeval</a:t>
            </a:r>
            <a:r>
              <a:rPr lang="nl-NL" sz="2200" b="1" dirty="0">
                <a:solidFill>
                  <a:srgbClr val="FF0000"/>
                </a:solidFill>
              </a:rPr>
              <a:t> </a:t>
            </a:r>
            <a:r>
              <a:rPr lang="nl-NL" sz="2200" dirty="0"/>
              <a:t>is ongewenst maar heeft geen </a:t>
            </a:r>
          </a:p>
          <a:p>
            <a:pPr eaLnBrk="0" hangingPunct="0">
              <a:spcBef>
                <a:spcPts val="0"/>
              </a:spcBef>
              <a:buNone/>
            </a:pPr>
            <a:r>
              <a:rPr lang="nl-NL" sz="2200" dirty="0"/>
              <a:t>schade en/of letsel tot gevolg</a:t>
            </a:r>
          </a:p>
          <a:p>
            <a:pPr eaLnBrk="0" hangingPunct="0">
              <a:spcBef>
                <a:spcPts val="0"/>
              </a:spcBef>
              <a:buNone/>
            </a:pPr>
            <a:r>
              <a:rPr lang="nl-NL" sz="2200" dirty="0"/>
              <a:t>Meld deze incidenten bij de leidinggevende</a:t>
            </a:r>
          </a:p>
          <a:p>
            <a:pPr>
              <a:buNone/>
            </a:pPr>
            <a:endParaRPr lang="nl-NL" sz="2200" dirty="0"/>
          </a:p>
          <a:p>
            <a:pPr>
              <a:buNone/>
            </a:pPr>
            <a:endParaRPr lang="nl-NL" sz="2200" dirty="0"/>
          </a:p>
          <a:p>
            <a:pPr>
              <a:spcBef>
                <a:spcPts val="0"/>
              </a:spcBef>
              <a:buNone/>
            </a:pPr>
            <a:r>
              <a:rPr lang="nl-NL" sz="2200" dirty="0"/>
              <a:t>Goede melding:</a:t>
            </a:r>
          </a:p>
          <a:p>
            <a:pPr>
              <a:spcBef>
                <a:spcPts val="0"/>
              </a:spcBef>
            </a:pPr>
            <a:r>
              <a:rPr lang="nl-NL" sz="2200" dirty="0"/>
              <a:t>naam</a:t>
            </a:r>
          </a:p>
          <a:p>
            <a:pPr>
              <a:spcBef>
                <a:spcPts val="0"/>
              </a:spcBef>
            </a:pPr>
            <a:r>
              <a:rPr lang="nl-NL" sz="2200" dirty="0"/>
              <a:t>Locatie </a:t>
            </a:r>
            <a:r>
              <a:rPr lang="nl-NL" sz="2200" dirty="0">
                <a:solidFill>
                  <a:srgbClr val="FF0000"/>
                </a:solidFill>
              </a:rPr>
              <a:t>(plaats)</a:t>
            </a:r>
          </a:p>
          <a:p>
            <a:pPr>
              <a:spcBef>
                <a:spcPts val="0"/>
              </a:spcBef>
            </a:pPr>
            <a:r>
              <a:rPr lang="nl-NL" sz="2200" dirty="0"/>
              <a:t>aard incident </a:t>
            </a:r>
            <a:r>
              <a:rPr lang="nl-NL" sz="2200" dirty="0">
                <a:solidFill>
                  <a:srgbClr val="FF0000"/>
                </a:solidFill>
              </a:rPr>
              <a:t>(ontploffing, brand, botsing)</a:t>
            </a:r>
          </a:p>
          <a:p>
            <a:pPr>
              <a:spcBef>
                <a:spcPts val="0"/>
              </a:spcBef>
            </a:pPr>
            <a:r>
              <a:rPr lang="nl-NL" sz="2200" dirty="0"/>
              <a:t>aantal slachtoffers en letsel</a:t>
            </a:r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76256" y="1556792"/>
            <a:ext cx="1771129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6156176" y="4149080"/>
            <a:ext cx="720080" cy="648073"/>
          </a:xfrm>
          <a:prstGeom prst="cloudCallout">
            <a:avLst>
              <a:gd name="adj1" fmla="val 55412"/>
              <a:gd name="adj2" fmla="val 5390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nl-NL" sz="1600" b="1" i="1" dirty="0">
                <a:solidFill>
                  <a:srgbClr val="FF0000"/>
                </a:solidFill>
              </a:rPr>
              <a:t>Intern</a:t>
            </a:r>
          </a:p>
          <a:p>
            <a:pPr algn="ctr" eaLnBrk="0" hangingPunct="0"/>
            <a:r>
              <a:rPr lang="nl-NL" sz="1600" b="1" i="1" dirty="0">
                <a:solidFill>
                  <a:srgbClr val="FF0000"/>
                </a:solidFill>
              </a:rPr>
              <a:t>nummer</a:t>
            </a:r>
            <a:endParaRPr lang="nl-NL" sz="1600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884" y="6410422"/>
            <a:ext cx="1366612" cy="362435"/>
          </a:xfrm>
          <a:prstGeom prst="rect">
            <a:avLst/>
          </a:prstGeom>
        </p:spPr>
      </p:pic>
      <p:sp>
        <p:nvSpPr>
          <p:cNvPr id="8" name="Afgeronde rechthoek 7"/>
          <p:cNvSpPr/>
          <p:nvPr/>
        </p:nvSpPr>
        <p:spPr>
          <a:xfrm>
            <a:off x="7957519" y="498129"/>
            <a:ext cx="1187624" cy="100811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thema</a:t>
            </a:r>
          </a:p>
          <a:p>
            <a:pPr algn="ctr"/>
            <a:r>
              <a:rPr lang="nl-NL" sz="4000" b="1" dirty="0"/>
              <a:t>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5906" y="260350"/>
            <a:ext cx="8229600" cy="1143000"/>
          </a:xfrm>
        </p:spPr>
        <p:txBody>
          <a:bodyPr anchor="t">
            <a:normAutofit/>
          </a:bodyPr>
          <a:lstStyle/>
          <a:p>
            <a:pPr algn="l"/>
            <a:r>
              <a:rPr lang="nl-NL" sz="1800" b="1" dirty="0">
                <a:solidFill>
                  <a:schemeClr val="bg1">
                    <a:lumMod val="65000"/>
                  </a:schemeClr>
                </a:solidFill>
              </a:rPr>
              <a:t>12. Noodsituaties</a:t>
            </a:r>
            <a:r>
              <a:rPr lang="nl-NL" sz="1800" b="1" dirty="0"/>
              <a:t>	</a:t>
            </a:r>
            <a:br>
              <a:rPr lang="nl-NL" sz="1800" b="1" dirty="0"/>
            </a:br>
            <a:r>
              <a:rPr lang="nl-NL" sz="2800" b="1" dirty="0"/>
              <a:t>12.1 Noodsituaties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Font typeface="Arial" charset="0"/>
              <a:buNone/>
              <a:defRPr/>
            </a:pPr>
            <a:r>
              <a:rPr lang="nl-NL" sz="2200" b="1" dirty="0">
                <a:ea typeface="ＭＳ Ｐゴシック" charset="0"/>
              </a:rPr>
              <a:t>Inhoud bedrijfsnoodplan</a:t>
            </a:r>
            <a:endParaRPr lang="nl-NL" sz="2200" dirty="0">
              <a:ea typeface="ＭＳ Ｐゴシック" charset="0"/>
            </a:endParaRPr>
          </a:p>
          <a:p>
            <a:pPr>
              <a:lnSpc>
                <a:spcPct val="120000"/>
              </a:lnSpc>
              <a:defRPr/>
            </a:pPr>
            <a:r>
              <a:rPr lang="nl-NL" sz="2200" dirty="0">
                <a:ea typeface="ＭＳ Ｐゴシック" charset="0"/>
              </a:rPr>
              <a:t>Maatregelen en voorzieningen om de effecten van een calamiteit te beperken en te bestrijden</a:t>
            </a:r>
          </a:p>
          <a:p>
            <a:pPr>
              <a:lnSpc>
                <a:spcPct val="120000"/>
              </a:lnSpc>
              <a:defRPr/>
            </a:pPr>
            <a:r>
              <a:rPr lang="nl-NL" sz="2200" dirty="0">
                <a:ea typeface="ＭＳ Ｐゴシック" charset="0"/>
              </a:rPr>
              <a:t>Op basis van ingeschatte calamiteiten c.q. incidenten (</a:t>
            </a:r>
            <a:r>
              <a:rPr lang="nl-NL" sz="2200" dirty="0" err="1">
                <a:ea typeface="ＭＳ Ｐゴシック" charset="0"/>
              </a:rPr>
              <a:t>oa</a:t>
            </a:r>
            <a:r>
              <a:rPr lang="nl-NL" sz="2200" dirty="0">
                <a:ea typeface="ＭＳ Ｐゴシック" charset="0"/>
              </a:rPr>
              <a:t>. RI&amp;E)</a:t>
            </a:r>
          </a:p>
          <a:p>
            <a:pPr marL="457200" lvl="1" indent="0">
              <a:lnSpc>
                <a:spcPct val="120000"/>
              </a:lnSpc>
              <a:buNone/>
              <a:defRPr/>
            </a:pPr>
            <a:endParaRPr lang="nl-NL" sz="2200" dirty="0">
              <a:ea typeface="ＭＳ Ｐゴシック" charset="0"/>
            </a:endParaRPr>
          </a:p>
          <a:p>
            <a:pPr marL="457200" lvl="1" indent="0">
              <a:lnSpc>
                <a:spcPct val="120000"/>
              </a:lnSpc>
              <a:buNone/>
              <a:defRPr/>
            </a:pPr>
            <a:r>
              <a:rPr lang="nl-NL" sz="2200" dirty="0">
                <a:ea typeface="ＭＳ Ｐゴシック" charset="0"/>
              </a:rPr>
              <a:t>Medewerkers en bezoekers  moeten op de hoogte zijn van:</a:t>
            </a:r>
          </a:p>
          <a:p>
            <a:pPr marL="457200" lvl="1" inden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nl-NL" sz="2200" dirty="0">
                <a:ea typeface="ＭＳ Ｐゴシック" charset="0"/>
              </a:rPr>
              <a:t>  procedure bij noodsituaties</a:t>
            </a:r>
          </a:p>
          <a:p>
            <a:pPr marL="457200" lvl="1" inden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nl-NL" sz="2200" dirty="0">
                <a:ea typeface="ＭＳ Ｐゴシック" charset="0"/>
              </a:rPr>
              <a:t>  evacuatieplaatsen</a:t>
            </a:r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60232" y="4437112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884" y="6410422"/>
            <a:ext cx="1366612" cy="362435"/>
          </a:xfrm>
          <a:prstGeom prst="rect">
            <a:avLst/>
          </a:prstGeom>
        </p:spPr>
      </p:pic>
      <p:sp>
        <p:nvSpPr>
          <p:cNvPr id="7" name="Afgeronde rechthoek 6"/>
          <p:cNvSpPr/>
          <p:nvPr/>
        </p:nvSpPr>
        <p:spPr>
          <a:xfrm>
            <a:off x="7957519" y="498129"/>
            <a:ext cx="1187624" cy="100811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thema</a:t>
            </a:r>
          </a:p>
          <a:p>
            <a:pPr algn="ctr"/>
            <a:r>
              <a:rPr lang="nl-NL" sz="4000" b="1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974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271663"/>
            <a:ext cx="8229600" cy="1143000"/>
          </a:xfrm>
        </p:spPr>
        <p:txBody>
          <a:bodyPr anchor="t">
            <a:normAutofit/>
          </a:bodyPr>
          <a:lstStyle/>
          <a:p>
            <a:pPr algn="l"/>
            <a:r>
              <a:rPr lang="nl-NL" sz="1800" b="1" dirty="0">
                <a:solidFill>
                  <a:schemeClr val="bg1">
                    <a:lumMod val="65000"/>
                  </a:schemeClr>
                </a:solidFill>
              </a:rPr>
              <a:t>12. Noodsituaties</a:t>
            </a:r>
            <a:r>
              <a:rPr lang="nl-NL" sz="1800" b="1" dirty="0"/>
              <a:t>	</a:t>
            </a:r>
            <a:br>
              <a:rPr lang="nl-NL" sz="1800" b="1" dirty="0"/>
            </a:br>
            <a:r>
              <a:rPr lang="nl-NL" sz="2800" b="1" dirty="0"/>
              <a:t>12.1 Noodsituaties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nl-NL" sz="2400" dirty="0">
                <a:ea typeface="ＭＳ Ｐゴシック" charset="0"/>
              </a:rPr>
              <a:t>Het bedrijfsnoodplan omvat: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2400" dirty="0">
                <a:ea typeface="ＭＳ Ｐゴシック" charset="0"/>
              </a:rPr>
              <a:t>(</a:t>
            </a:r>
            <a:r>
              <a:rPr lang="nl-NL" sz="2400" dirty="0" err="1">
                <a:ea typeface="ＭＳ Ｐゴシック" charset="0"/>
              </a:rPr>
              <a:t>ontruimings</a:t>
            </a:r>
            <a:r>
              <a:rPr lang="nl-NL" sz="2400" dirty="0">
                <a:ea typeface="ＭＳ Ｐゴシック" charset="0"/>
              </a:rPr>
              <a:t>)plattegrond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2400" dirty="0">
                <a:ea typeface="ＭＳ Ｐゴシック" charset="0"/>
              </a:rPr>
              <a:t>Beschrijving van locatie veiligheidsmiddelen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2400" dirty="0">
                <a:ea typeface="ＭＳ Ｐゴシック" charset="0"/>
              </a:rPr>
              <a:t>Alarmeringsprocedure interne/externe hulpdiensten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2400" dirty="0">
                <a:ea typeface="ＭＳ Ｐゴシック" charset="0"/>
              </a:rPr>
              <a:t>Instructie en informatie over:</a:t>
            </a:r>
          </a:p>
          <a:p>
            <a:pPr lvl="2">
              <a:defRPr/>
            </a:pPr>
            <a:r>
              <a:rPr lang="nl-NL" sz="2000" dirty="0">
                <a:ea typeface="ＭＳ Ｐゴシック" charset="0"/>
              </a:rPr>
              <a:t>soorten alarmen</a:t>
            </a:r>
          </a:p>
          <a:p>
            <a:pPr lvl="2">
              <a:defRPr/>
            </a:pPr>
            <a:r>
              <a:rPr lang="nl-NL" sz="2000" dirty="0">
                <a:ea typeface="ＭＳ Ｐゴシック" charset="0"/>
              </a:rPr>
              <a:t>wat te doen bij brand/ontruiming</a:t>
            </a:r>
          </a:p>
          <a:p>
            <a:pPr lvl="2">
              <a:defRPr/>
            </a:pPr>
            <a:r>
              <a:rPr lang="nl-NL" sz="2000" dirty="0">
                <a:ea typeface="ＭＳ Ｐゴシック" charset="0"/>
              </a:rPr>
              <a:t>eerste hulp</a:t>
            </a:r>
          </a:p>
          <a:p>
            <a:pPr lvl="2">
              <a:defRPr/>
            </a:pPr>
            <a:r>
              <a:rPr lang="nl-NL" sz="2000" dirty="0">
                <a:ea typeface="ＭＳ Ｐゴシック" charset="0"/>
              </a:rPr>
              <a:t>(evacuatie)oefeningen</a:t>
            </a:r>
          </a:p>
          <a:p>
            <a:pPr lvl="2">
              <a:defRPr/>
            </a:pPr>
            <a:r>
              <a:rPr lang="nl-NL" sz="2000" dirty="0">
                <a:ea typeface="ＭＳ Ｐゴシック" charset="0"/>
              </a:rPr>
              <a:t>melden van incidenten/situaties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2400" dirty="0">
                <a:ea typeface="ＭＳ Ｐゴシック" charset="0"/>
              </a:rPr>
              <a:t>Preventie en maatregelen</a:t>
            </a:r>
          </a:p>
          <a:p>
            <a:pPr>
              <a:defRPr/>
            </a:pPr>
            <a:endParaRPr lang="nl-NL" sz="2400" dirty="0">
              <a:ea typeface="ＭＳ Ｐゴシック" charset="0"/>
            </a:endParaRPr>
          </a:p>
          <a:p>
            <a:endParaRPr lang="nl-NL" dirty="0"/>
          </a:p>
        </p:txBody>
      </p:sp>
      <p:pic>
        <p:nvPicPr>
          <p:cNvPr id="6" name="Afbeelding 5" descr="http://www.tandra.nl/images/Ontruimingsplattegrond-NEN1414.jpg">
            <a:hlinkClick r:id="rId2" tooltip="&quot;Ontruimingsplattegrond NEN1414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56711" y="3322696"/>
            <a:ext cx="388843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884" y="6410422"/>
            <a:ext cx="1366612" cy="362435"/>
          </a:xfrm>
          <a:prstGeom prst="rect">
            <a:avLst/>
          </a:prstGeom>
        </p:spPr>
      </p:pic>
      <p:sp>
        <p:nvSpPr>
          <p:cNvPr id="8" name="Afgeronde rechthoek 7"/>
          <p:cNvSpPr/>
          <p:nvPr/>
        </p:nvSpPr>
        <p:spPr>
          <a:xfrm>
            <a:off x="7957519" y="498129"/>
            <a:ext cx="1187624" cy="100811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thema</a:t>
            </a:r>
          </a:p>
          <a:p>
            <a:pPr algn="ctr"/>
            <a:r>
              <a:rPr lang="nl-NL" sz="4000" b="1" dirty="0"/>
              <a:t>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/>
              <a:t>nooduitgang</a:t>
            </a:r>
            <a:endParaRPr lang="nl-NL" altLang="nl-NL"/>
          </a:p>
        </p:txBody>
      </p:sp>
      <p:pic>
        <p:nvPicPr>
          <p:cNvPr id="72707" name="Picture 3" descr="nooduitga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214438"/>
            <a:ext cx="7200900" cy="5643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3531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6632" y="260350"/>
            <a:ext cx="8229600" cy="1143000"/>
          </a:xfrm>
        </p:spPr>
        <p:txBody>
          <a:bodyPr anchor="t">
            <a:normAutofit/>
          </a:bodyPr>
          <a:lstStyle/>
          <a:p>
            <a:pPr algn="l"/>
            <a:r>
              <a:rPr lang="nl-NL" sz="1800" b="1" dirty="0">
                <a:solidFill>
                  <a:schemeClr val="bg1">
                    <a:lumMod val="65000"/>
                  </a:schemeClr>
                </a:solidFill>
              </a:rPr>
              <a:t>12. Noodsituaties</a:t>
            </a:r>
            <a:r>
              <a:rPr lang="nl-NL" sz="1800" b="1" dirty="0"/>
              <a:t>	</a:t>
            </a:r>
            <a:br>
              <a:rPr lang="nl-NL" sz="1800" b="1" dirty="0"/>
            </a:br>
            <a:r>
              <a:rPr lang="nl-NL" sz="2800" b="1" dirty="0"/>
              <a:t>12.1 Noodsituaties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nl-NL" dirty="0"/>
              <a:t>Fasering:</a:t>
            </a:r>
          </a:p>
          <a:p>
            <a:pPr marL="355600" indent="-355600">
              <a:lnSpc>
                <a:spcPct val="150000"/>
              </a:lnSpc>
              <a:defRPr/>
            </a:pPr>
            <a:r>
              <a:rPr lang="nl-NL" dirty="0"/>
              <a:t>eerste melding/antwoord</a:t>
            </a:r>
          </a:p>
          <a:p>
            <a:pPr marL="355600" indent="-355600">
              <a:lnSpc>
                <a:spcPct val="150000"/>
              </a:lnSpc>
              <a:defRPr/>
            </a:pPr>
            <a:r>
              <a:rPr lang="nl-NL" dirty="0"/>
              <a:t>klassering van incident bekend maken</a:t>
            </a:r>
          </a:p>
          <a:p>
            <a:pPr marL="355600" indent="-355600">
              <a:lnSpc>
                <a:spcPct val="150000"/>
              </a:lnSpc>
              <a:defRPr/>
            </a:pPr>
            <a:r>
              <a:rPr lang="nl-NL" dirty="0"/>
              <a:t>handelingen/maatregelen: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nl-NL" dirty="0"/>
              <a:t>stoppen met werken, telefoon niet gebruiken;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nl-NL" dirty="0"/>
              <a:t>uitschakelen apparatuur;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nl-NL" dirty="0"/>
              <a:t>naar verzamelplaats en melden bij coördinator;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nl-NL" dirty="0"/>
              <a:t>beëindiging incident en sporen oorzaak incident veilig stellen.</a:t>
            </a:r>
          </a:p>
          <a:p>
            <a:endParaRPr lang="nl-NL" dirty="0"/>
          </a:p>
        </p:txBody>
      </p:sp>
      <p:pic>
        <p:nvPicPr>
          <p:cNvPr id="6" name="Picture 4" descr="vluchtrout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6295" y="1916832"/>
            <a:ext cx="1777355" cy="950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884" y="6410422"/>
            <a:ext cx="1366612" cy="362435"/>
          </a:xfrm>
          <a:prstGeom prst="rect">
            <a:avLst/>
          </a:prstGeom>
        </p:spPr>
      </p:pic>
      <p:sp>
        <p:nvSpPr>
          <p:cNvPr id="8" name="Afgeronde rechthoek 7"/>
          <p:cNvSpPr/>
          <p:nvPr/>
        </p:nvSpPr>
        <p:spPr>
          <a:xfrm>
            <a:off x="7957519" y="498129"/>
            <a:ext cx="1187624" cy="100811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thema</a:t>
            </a:r>
          </a:p>
          <a:p>
            <a:pPr algn="ctr"/>
            <a:r>
              <a:rPr lang="nl-NL" sz="4000" b="1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802664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229600" cy="1143000"/>
          </a:xfrm>
        </p:spPr>
        <p:txBody>
          <a:bodyPr anchor="t">
            <a:normAutofit/>
          </a:bodyPr>
          <a:lstStyle/>
          <a:p>
            <a:pPr algn="l"/>
            <a:r>
              <a:rPr lang="nl-NL" sz="1800" b="1" dirty="0">
                <a:solidFill>
                  <a:schemeClr val="bg1">
                    <a:lumMod val="65000"/>
                  </a:schemeClr>
                </a:solidFill>
              </a:rPr>
              <a:t>12. Noodsituaties</a:t>
            </a:r>
            <a:r>
              <a:rPr lang="nl-NL" sz="1800" b="1" dirty="0"/>
              <a:t>	</a:t>
            </a:r>
            <a:br>
              <a:rPr lang="nl-NL" sz="1800" b="1" dirty="0"/>
            </a:br>
            <a:r>
              <a:rPr lang="nl-NL" sz="2800" b="1" dirty="0"/>
              <a:t>12.1 Noodsituaties</a:t>
            </a:r>
            <a:endParaRPr lang="nl-NL" sz="2800" dirty="0"/>
          </a:p>
        </p:txBody>
      </p:sp>
      <p:pic>
        <p:nvPicPr>
          <p:cNvPr id="1331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8064" y="1556792"/>
            <a:ext cx="316817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395536" y="1628800"/>
            <a:ext cx="446449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Fasen noodsituatie:</a:t>
            </a:r>
          </a:p>
          <a:p>
            <a:pPr>
              <a:buFont typeface="Arial" pitchFamily="34" charset="0"/>
              <a:buChar char="•"/>
            </a:pPr>
            <a:r>
              <a:rPr lang="nl-NL" sz="2200" dirty="0"/>
              <a:t>   melden</a:t>
            </a:r>
          </a:p>
          <a:p>
            <a:pPr>
              <a:buFont typeface="Arial" pitchFamily="34" charset="0"/>
              <a:buChar char="•"/>
            </a:pPr>
            <a:r>
              <a:rPr lang="nl-NL" sz="2200" dirty="0"/>
              <a:t>   handelen en maatregelen nemen</a:t>
            </a:r>
          </a:p>
          <a:p>
            <a:r>
              <a:rPr lang="nl-NL" sz="2200" dirty="0"/>
              <a:t>    situatie veilig stellen </a:t>
            </a:r>
          </a:p>
          <a:p>
            <a:pPr>
              <a:buFont typeface="Arial" pitchFamily="34" charset="0"/>
              <a:buChar char="•"/>
            </a:pPr>
            <a:r>
              <a:rPr lang="nl-NL" sz="2200" dirty="0"/>
              <a:t>   beëindiging noodsituatie</a:t>
            </a:r>
          </a:p>
          <a:p>
            <a:pPr>
              <a:buFont typeface="Arial" pitchFamily="34" charset="0"/>
              <a:buChar char="•"/>
            </a:pPr>
            <a:endParaRPr lang="nl-NL" sz="2200" dirty="0"/>
          </a:p>
          <a:p>
            <a:r>
              <a:rPr lang="nl-NL" sz="2200" dirty="0"/>
              <a:t>Op de verzamelplaats:</a:t>
            </a:r>
          </a:p>
          <a:p>
            <a:pPr>
              <a:buFont typeface="Arial" pitchFamily="34" charset="0"/>
              <a:buChar char="•"/>
            </a:pPr>
            <a:r>
              <a:rPr lang="nl-NL" sz="2200" dirty="0"/>
              <a:t>  verzamelplaats niet verlaten</a:t>
            </a:r>
          </a:p>
          <a:p>
            <a:pPr>
              <a:buFont typeface="Arial" pitchFamily="34" charset="0"/>
              <a:buChar char="•"/>
            </a:pPr>
            <a:r>
              <a:rPr lang="nl-NL" sz="2200" dirty="0"/>
              <a:t>  wacht op instructies </a:t>
            </a:r>
            <a:r>
              <a:rPr lang="nl-NL" sz="2200" dirty="0" err="1"/>
              <a:t>BHV-er</a:t>
            </a:r>
            <a:endParaRPr lang="nl-NL" sz="2200" dirty="0"/>
          </a:p>
          <a:p>
            <a:pPr>
              <a:buFont typeface="Arial" pitchFamily="34" charset="0"/>
              <a:buChar char="•"/>
            </a:pPr>
            <a:endParaRPr lang="nl-NL" sz="2200" dirty="0"/>
          </a:p>
          <a:p>
            <a:pPr>
              <a:buFont typeface="Arial" pitchFamily="34" charset="0"/>
              <a:buChar char="•"/>
            </a:pPr>
            <a:endParaRPr lang="nl-NL" sz="2200" dirty="0"/>
          </a:p>
          <a:p>
            <a:r>
              <a:rPr lang="nl-NL" sz="2200" dirty="0"/>
              <a:t>T.b.v. onderzoek:</a:t>
            </a:r>
          </a:p>
          <a:p>
            <a:r>
              <a:rPr lang="nl-NL" sz="2200" dirty="0"/>
              <a:t>verander niets aan de plaats van het ongeval</a:t>
            </a:r>
          </a:p>
          <a:p>
            <a:endParaRPr lang="nl-NL" sz="2200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884" y="6410422"/>
            <a:ext cx="1366612" cy="362435"/>
          </a:xfrm>
          <a:prstGeom prst="rect">
            <a:avLst/>
          </a:prstGeom>
        </p:spPr>
      </p:pic>
      <p:sp>
        <p:nvSpPr>
          <p:cNvPr id="8" name="Afgeronde rechthoek 7"/>
          <p:cNvSpPr/>
          <p:nvPr/>
        </p:nvSpPr>
        <p:spPr>
          <a:xfrm>
            <a:off x="7957519" y="498129"/>
            <a:ext cx="1187624" cy="100811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thema</a:t>
            </a:r>
          </a:p>
          <a:p>
            <a:pPr algn="ctr"/>
            <a:r>
              <a:rPr lang="nl-NL" sz="4000" b="1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080243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289</Words>
  <Application>Microsoft Office PowerPoint</Application>
  <PresentationFormat>Diavoorstelling (4:3)</PresentationFormat>
  <Paragraphs>71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Office-thema</vt:lpstr>
      <vt:lpstr>11. Ongevallen 11.1 Wat te doen bij incidenten? </vt:lpstr>
      <vt:lpstr>12. Noodsituaties  12.1 Noodsituaties</vt:lpstr>
      <vt:lpstr>12. Noodsituaties  12.1 Noodsituaties</vt:lpstr>
      <vt:lpstr>nooduitgang</vt:lpstr>
      <vt:lpstr>12. Noodsituaties  12.1 Noodsituaties</vt:lpstr>
      <vt:lpstr>12. Noodsituaties  12.1 Noodsituaties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VOL-VCA / VIL-VCU</dc:title>
  <dc:creator>UMD</dc:creator>
  <cp:lastModifiedBy>Johan Schuppert</cp:lastModifiedBy>
  <cp:revision>217</cp:revision>
  <cp:lastPrinted>2017-08-31T11:27:20Z</cp:lastPrinted>
  <dcterms:created xsi:type="dcterms:W3CDTF">2017-08-18T09:52:27Z</dcterms:created>
  <dcterms:modified xsi:type="dcterms:W3CDTF">2023-01-14T14:01:05Z</dcterms:modified>
</cp:coreProperties>
</file>